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440000" cx="7560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Josefin Sans"/>
      <p:regular r:id="rId40"/>
      <p:bold r:id="rId41"/>
      <p:italic r:id="rId42"/>
      <p:boldItalic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381">
          <p15:clr>
            <a:srgbClr val="747775"/>
          </p15:clr>
        </p15:guide>
        <p15:guide id="2" orient="horz" pos="3288">
          <p15:clr>
            <a:srgbClr val="747775"/>
          </p15:clr>
        </p15:guide>
        <p15:guide id="3" pos="627">
          <p15:clr>
            <a:srgbClr val="747775"/>
          </p15:clr>
        </p15:guide>
        <p15:guide id="4" pos="4178">
          <p15:clr>
            <a:srgbClr val="747775"/>
          </p15:clr>
        </p15:guide>
        <p15:guide id="5" orient="horz" pos="1217">
          <p15:clr>
            <a:srgbClr val="747775"/>
          </p15:clr>
        </p15:guide>
        <p15:guide id="6" orient="horz" pos="159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/>
        <p:guide pos="3288" orient="horz"/>
        <p:guide pos="627"/>
        <p:guide pos="4178"/>
        <p:guide pos="1217" orient="horz"/>
        <p:guide pos="159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regular.fntdata"/><Relationship Id="rId20" Type="http://schemas.openxmlformats.org/officeDocument/2006/relationships/slide" Target="slides/slide15.xml"/><Relationship Id="rId42" Type="http://schemas.openxmlformats.org/officeDocument/2006/relationships/font" Target="fonts/JosefinSans-italic.fntdata"/><Relationship Id="rId41" Type="http://schemas.openxmlformats.org/officeDocument/2006/relationships/font" Target="fonts/JosefinSans-bold.fntdata"/><Relationship Id="rId22" Type="http://schemas.openxmlformats.org/officeDocument/2006/relationships/slide" Target="slides/slide17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6.xml"/><Relationship Id="rId43" Type="http://schemas.openxmlformats.org/officeDocument/2006/relationships/font" Target="fonts/Josefi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2e2dbbe30_0_42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2e2dbbe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2e2dbbe30_0_4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2e2dbbe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2e2dbbe30_0_76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2e2dbbe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2e2dbbe30_0_97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2e2dbbe3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2e2dbbe30_0_10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2e2dbbe3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e2dbbe30_0_118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2e2dbbe3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2e6420177_0_7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2e64201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2e6420177_0_1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2e642017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2e6420177_0_33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2e64201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2e6420177_0_48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2e64201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2bf36e3c2_0_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2bf36e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2ef9a8d88_0_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2ef9a8d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2ef9a8d88_0_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02ef9a8d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2ef9a8d88_0_24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2ef9a8d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2ef9a8d88_0_37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2ef9a8d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2ef9a8d88_0_52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2ef9a8d8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2ef9a8d88_0_64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2ef9a8d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2ef9a8d88_0_76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2ef9a8d8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bfdd0a8be_0_1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bfdd0a8b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bfdd0a8be_0_26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bfdd0a8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bfdd0a8be_0_49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bfdd0a8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bfdd0a8be_0_64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bfdd0a8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bfdd0a8be_0_71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bfdd0a8b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2e2dbbe30_0_10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2e2dbbe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2e2dbbe30_0_23:notes"/>
          <p:cNvSpPr/>
          <p:nvPr>
            <p:ph idx="2" type="sldImg"/>
          </p:nvPr>
        </p:nvSpPr>
        <p:spPr>
          <a:xfrm>
            <a:off x="2187788" y="685800"/>
            <a:ext cx="2483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2e2dbbe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11298"/>
            <a:ext cx="7044600" cy="4166400"/>
          </a:xfrm>
          <a:prstGeom prst="rect">
            <a:avLst/>
          </a:prstGeom>
        </p:spPr>
        <p:txBody>
          <a:bodyPr anchorCtr="0" anchor="b" bIns="94625" lIns="94625" spcFirstLastPara="1" rIns="94625" wrap="square" tIns="94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752555"/>
            <a:ext cx="7044600" cy="16089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45153"/>
            <a:ext cx="7044600" cy="3985500"/>
          </a:xfrm>
          <a:prstGeom prst="rect">
            <a:avLst/>
          </a:prstGeom>
        </p:spPr>
        <p:txBody>
          <a:bodyPr anchorCtr="0" anchor="b" bIns="94625" lIns="94625" spcFirstLastPara="1" rIns="94625" wrap="square" tIns="94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398217"/>
            <a:ext cx="7044600" cy="26403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dapé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1585050" y="9900000"/>
            <a:ext cx="4389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</a:rPr>
              <a:t>Skyforge Coding - Eric Santana</a:t>
            </a:r>
            <a:endParaRPr sz="1600"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365680"/>
            <a:ext cx="7044600" cy="17085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39232"/>
            <a:ext cx="7044600" cy="6934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39232"/>
            <a:ext cx="3306900" cy="6934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39232"/>
            <a:ext cx="3306900" cy="6934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27727"/>
            <a:ext cx="2321700" cy="1533900"/>
          </a:xfrm>
          <a:prstGeom prst="rect">
            <a:avLst/>
          </a:prstGeom>
        </p:spPr>
        <p:txBody>
          <a:bodyPr anchorCtr="0" anchor="b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20535"/>
            <a:ext cx="2321700" cy="64533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13690"/>
            <a:ext cx="5264700" cy="83034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54"/>
            <a:ext cx="3780000" cy="10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03032"/>
            <a:ext cx="3344400" cy="3008700"/>
          </a:xfrm>
          <a:prstGeom prst="rect">
            <a:avLst/>
          </a:prstGeom>
        </p:spPr>
        <p:txBody>
          <a:bodyPr anchorCtr="0" anchor="b" bIns="94625" lIns="94625" spcFirstLastPara="1" rIns="94625" wrap="square" tIns="946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689531"/>
            <a:ext cx="3344400" cy="2506800"/>
          </a:xfrm>
          <a:prstGeom prst="rect">
            <a:avLst/>
          </a:prstGeom>
        </p:spPr>
        <p:txBody>
          <a:bodyPr anchorCtr="0" anchor="t" bIns="94625" lIns="94625" spcFirstLastPara="1" rIns="94625" wrap="square" tIns="94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469689"/>
            <a:ext cx="3172200" cy="75003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586994"/>
            <a:ext cx="4959600" cy="12282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</p:spPr>
        <p:txBody>
          <a:bodyPr anchorCtr="0" anchor="ctr" bIns="94625" lIns="94625" spcFirstLastPara="1" rIns="94625" wrap="square" tIns="946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03288"/>
            <a:ext cx="70446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39232"/>
            <a:ext cx="7044600" cy="6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rm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465147"/>
            <a:ext cx="4536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625" lIns="94625" spcFirstLastPara="1" rIns="94625" wrap="square" tIns="946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hyperlink" Target="https://github.com/efms25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hyperlink" Target="https://www.linkedin.com/in/eric-santana-955812159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65" y="3752199"/>
            <a:ext cx="5945649" cy="59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465059" y="500131"/>
            <a:ext cx="6696900" cy="23445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0">
                <a:solidFill>
                  <a:srgbClr val="4FB5CF"/>
                </a:solidFill>
                <a:latin typeface="Josefin Sans"/>
                <a:ea typeface="Josefin Sans"/>
                <a:cs typeface="Josefin Sans"/>
                <a:sym typeface="Josefin Sans"/>
              </a:rPr>
              <a:t>Skyforge Coding</a:t>
            </a:r>
            <a:endParaRPr b="1" sz="7000">
              <a:solidFill>
                <a:srgbClr val="4FB5C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431575" y="9252054"/>
            <a:ext cx="66969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rgbClr val="4FB5CF"/>
                </a:solidFill>
                <a:latin typeface="Josefin Sans"/>
                <a:ea typeface="Josefin Sans"/>
                <a:cs typeface="Josefin Sans"/>
                <a:sym typeface="Josefin Sans"/>
              </a:rPr>
              <a:t>Eric Santana</a:t>
            </a:r>
            <a:endParaRPr b="1" sz="3300">
              <a:solidFill>
                <a:srgbClr val="4FB5C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65049" y="2844525"/>
            <a:ext cx="43443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Conquiste bibliotecas em projetos React.js</a:t>
            </a:r>
            <a:endParaRPr sz="2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4418991" y="-863357"/>
            <a:ext cx="4344401" cy="43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0240" y="4063034"/>
            <a:ext cx="469757" cy="37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6150" y="4063030"/>
            <a:ext cx="372047" cy="37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8500" y="4063036"/>
            <a:ext cx="611584" cy="37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295" y="4063036"/>
            <a:ext cx="372047" cy="37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5228" y="4063036"/>
            <a:ext cx="683095" cy="372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629375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714375" y="5719089"/>
            <a:ext cx="4320300" cy="25512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Desbloqueie Caminhos com React Router</a:t>
            </a:r>
            <a:endParaRPr b="1" sz="48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760608" y="5133814"/>
            <a:ext cx="395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Capítulo 3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961350" y="2538850"/>
            <a:ext cx="56373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O React Router permite que você navegue entre diferentes partes do seu aplicativo sem recarregar a página.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Ele simplifica o roteamento em aplicativos React.js, permitindo uma navegação intuitiva e dinâmica entre diferentes componentes.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Desbloqueie Caminhos com React Router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Navegação sem Esforço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125" y="6364925"/>
            <a:ext cx="3803750" cy="20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997650" y="2538850"/>
            <a:ext cx="5628000" cy="4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Algumas vantagens de usar o React Router no seu projeto incluem: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Suporte para Aplicações de Página Única (SPA).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Definição de rotas de forma declarativa usando JSX.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Roteamento Aninhado: permite criar estruturas de página complexas com vários níveis.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Roteamento Dinâmico: possibilita a renderização dinâmica de rotas.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Desbloqueie Caminhos com React Router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Navegação sem Esforço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997650" y="2538850"/>
            <a:ext cx="5628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Aqui estão exemplos que demonstram a implementação do React Router no seu código.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Desbloqueie Caminhos com React Router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Navegação sem Esforço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775" y="4051925"/>
            <a:ext cx="4674438" cy="49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629375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714375" y="5719100"/>
            <a:ext cx="4688700" cy="25512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b="1" sz="48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760608" y="5133814"/>
            <a:ext cx="395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Capítulo 4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992038" y="2538850"/>
            <a:ext cx="56280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seu cerne, React Hook Form é uma biblioteca que aproveita o poder dos hooks do React para otimizar o manuseio de formulários.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Melhorando o Manejo de Formulários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966000" y="4175852"/>
            <a:ext cx="56280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Utilize o poder dos hooks para capturar dados de formulário sem esforço, validar entradas e lidar com a submissão de formulários com habilidade.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500" y="6078267"/>
            <a:ext cx="2825000" cy="28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992025" y="2538838"/>
            <a:ext cx="56280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Let’s initialize the React hook form with the resources inside his useForm hook: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992025" y="1637950"/>
            <a:ext cx="5628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Melhorando o Manejo de Formulários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500" y="3585556"/>
            <a:ext cx="5664301" cy="3580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997650" y="7260700"/>
            <a:ext cx="5628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returned values of this hook will be use for basic use, validation and controlled components.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966000" y="22445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Uso em um formulário Básico: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995800" y="315700"/>
            <a:ext cx="56643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Uso Básico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100" y="2790378"/>
            <a:ext cx="5733802" cy="5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997650" y="25388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Formulário com validação: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Validação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399" y="3127450"/>
            <a:ext cx="5271205" cy="604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992025" y="2221050"/>
            <a:ext cx="5628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Formulário com componentes controlados: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995800" y="315700"/>
            <a:ext cx="56643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Otimize Formulários com React Hook Form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992037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Componentes controlados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636" y="3026850"/>
            <a:ext cx="5506650" cy="59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5F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080000" y="2573325"/>
            <a:ext cx="5400000" cy="4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 ebook é seu guia para se tornar proficiente no desenvolvimento com React.js, com foco na utilização de bibliotecas essenciais como Vite, Immer, React Hook Form, Material UI e React Router. Cada capítulo fornecerá exemplos práticos e insights para ajudá-lo a compreender como essas bibliotecas aprimoram seus projetos React.js.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080000" y="732700"/>
            <a:ext cx="5400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React.js melhorado</a:t>
            </a:r>
            <a:endParaRPr b="1" sz="4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080000" y="1409725"/>
            <a:ext cx="6684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 Guia Abrangente para Bibliotecas Essenciais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25" y="732700"/>
            <a:ext cx="821701" cy="8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575" y="6877200"/>
            <a:ext cx="2782848" cy="242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629375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714375" y="5719102"/>
            <a:ext cx="4557900" cy="3023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Criando Excelência: Material-UI para React</a:t>
            </a:r>
            <a:endParaRPr b="1" sz="48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760608" y="5133814"/>
            <a:ext cx="395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Capítulo 5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961350" y="2226550"/>
            <a:ext cx="56373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Material-UI simplifica o processo de desenvolvimento da interface do usuário, fornecendo componentes prontos para uso que seguem as diretrizes de design do Material Design. Isso garante consistência e aprimora a experiência do usuário em todas as aplicações.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Criando Excelência: Material-UI para React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1005199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UI Aprimorada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525" y="5521650"/>
            <a:ext cx="3646950" cy="3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961350" y="2226550"/>
            <a:ext cx="5637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Vamos mergulhar em um exemplo de código para ilustrar como usar componentes do Material-UI em uma aplicação React.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Criando Excelência: Material-UI para React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1005199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UI Aprimorada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350" y="4227343"/>
            <a:ext cx="5715699" cy="434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961350" y="2226550"/>
            <a:ext cx="56373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 você deseja alterar a aparência de um componente, você pode personalizá-lo de várias maneiras. No código abaixo, o Overriding Styles: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Criando Excelência: Material-UI para React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1005199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Tematização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850" y="4320625"/>
            <a:ext cx="5776701" cy="44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961350" y="2226550"/>
            <a:ext cx="56373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Lembre-se, dominar o Material-UI leva tempo e prática. Comece experimentando com projetos pequenos e gradualmente incorpore recursos mais avançados à medida que se sentir mais confortável. Com dedicação e perseverança, logo você se tornará proficiente em aproveitar o Material-UI para construir interfaces de usuário incríveis.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Criando Excelência: Material-UI para React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1005199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UI Aprimorada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175" y="6411350"/>
            <a:ext cx="2514300" cy="19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25" y="1325000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/>
        </p:nvSpPr>
        <p:spPr>
          <a:xfrm>
            <a:off x="1422600" y="5444175"/>
            <a:ext cx="4714800" cy="1194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4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Finalização</a:t>
            </a:r>
            <a:endParaRPr b="1" sz="64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/>
        </p:nvSpPr>
        <p:spPr>
          <a:xfrm>
            <a:off x="961350" y="1932250"/>
            <a:ext cx="56373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Este livro foi produzido por um ser humano em colaboração com uma IA, com várias seções geradas por inteligência artificial e editadas e diagramadas por um ser humano.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Este livro foi produzido para fins educacionais e leitura gratuita, não deve ser revendido.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Obrigado por ler até aqui.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1695150" y="8733125"/>
            <a:ext cx="18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https://github.com/efms25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6200" y="7917850"/>
            <a:ext cx="733798" cy="73379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1000450" y="6951775"/>
            <a:ext cx="5628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Conecte-se comigo</a:t>
            </a:r>
            <a:endParaRPr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9625" y="7881788"/>
            <a:ext cx="805924" cy="80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4209000" y="8733125"/>
            <a:ext cx="207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8"/>
              </a:rPr>
              <a:t>https://www.linkedin.com/in/eric-santana-955812159/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629375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14375" y="5719100"/>
            <a:ext cx="5280300" cy="25512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Vite: acelere seu desenvolvimento</a:t>
            </a:r>
            <a:endParaRPr b="1" sz="48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60608" y="5133814"/>
            <a:ext cx="395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Capítulo 1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000550" y="2612800"/>
            <a:ext cx="56373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Vite é uma ferramenta de construção inovadora, projetada para agilizar seu processo de desenvolvimento com React.js. Essa ferramenta aproveita as importações de módulos ES nativos para proporcionar uma experiência de desenvolvimento rápida.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995800" y="315700"/>
            <a:ext cx="56373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Vite: acelere seu desenvolvimento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005199" y="162940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 Tool da Próxima Geração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0862" y="5524800"/>
            <a:ext cx="3098276" cy="30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022825" y="1932250"/>
            <a:ext cx="56373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 Vite elimina a necessidade de empacotamento durante o desenvolvimento, servindo seu código diretamente de um servidor de desenvolvimento otimizado. Vamos começar e ver como integrá-lo em seu projeto.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995800" y="315700"/>
            <a:ext cx="5637300" cy="13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Vite: acelere seu desenvolvimento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800" y="5219950"/>
            <a:ext cx="5637299" cy="14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0" y="0"/>
            <a:ext cx="7560000" cy="1044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75" y="629375"/>
            <a:ext cx="3957951" cy="38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714375" y="5719100"/>
            <a:ext cx="4731600" cy="24081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940000" dist="66675">
              <a:srgbClr val="1C444E">
                <a:alpha val="1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Domine a gestão de estado com Immer</a:t>
            </a:r>
            <a:endParaRPr b="1" sz="48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760608" y="5133814"/>
            <a:ext cx="3957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Capítulo 2</a:t>
            </a:r>
            <a:endParaRPr sz="3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005188" y="2612788"/>
            <a:ext cx="56280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 o poder do Immer, a mutação de objetos não precisa mais ser feita ao longo de arrays.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995800" y="315700"/>
            <a:ext cx="5637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Domine a gestão de estado com Immer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005199" y="162940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Simplifique a gestão de estado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25" y="4219103"/>
            <a:ext cx="5908352" cy="15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966000" y="6063175"/>
            <a:ext cx="56280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Immer permite que você trabalhe com objetos imutáveis de uma maneira que parece mutável, eliminando a necessidade de criar novos objetos ao atualizar um estado.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995800" y="2538850"/>
            <a:ext cx="56373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Para comparar a forma antiga e a forma com o Immer de atualizar o estado, vamos supor que queremos revisar a quantidade de ferro em estoque: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995800" y="315700"/>
            <a:ext cx="56373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Domine a gestão de estado com Immer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966012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Comparação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788" y="5219999"/>
            <a:ext cx="5706199" cy="338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6117">
            <a:off x="304184" y="370708"/>
            <a:ext cx="776182" cy="77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995800" y="315700"/>
            <a:ext cx="56373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FB5CF"/>
                </a:solidFill>
                <a:latin typeface="Raleway"/>
                <a:ea typeface="Raleway"/>
                <a:cs typeface="Raleway"/>
                <a:sym typeface="Raleway"/>
              </a:rPr>
              <a:t>Domine a gestão de estado com Immer</a:t>
            </a:r>
            <a:endParaRPr sz="4000">
              <a:solidFill>
                <a:srgbClr val="4FB5C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966012" y="1637950"/>
            <a:ext cx="56280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200">
                <a:solidFill>
                  <a:schemeClr val="dk1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Comparação</a:t>
            </a:r>
            <a:endParaRPr sz="3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49330">
            <a:off x="3520359" y="9285856"/>
            <a:ext cx="571358" cy="5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995800" y="2538850"/>
            <a:ext cx="56373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Sem o Immer: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250" y="3127450"/>
            <a:ext cx="5701501" cy="22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929250" y="5503950"/>
            <a:ext cx="5701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4625" lIns="94625" spcFirstLastPara="1" rIns="94625" wrap="square" tIns="94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 o 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Immer: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350" y="6092549"/>
            <a:ext cx="5706199" cy="170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842" y="8083012"/>
            <a:ext cx="1564292" cy="9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